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1"/>
  </p:notesMasterIdLst>
  <p:sldIdLst>
    <p:sldId id="260" r:id="rId2"/>
    <p:sldId id="261" r:id="rId3"/>
    <p:sldId id="263" r:id="rId4"/>
    <p:sldId id="264" r:id="rId5"/>
    <p:sldId id="265" r:id="rId6"/>
    <p:sldId id="266" r:id="rId7"/>
    <p:sldId id="267" r:id="rId8"/>
    <p:sldId id="262" r:id="rId9"/>
    <p:sldId id="272" r:id="rId10"/>
    <p:sldId id="557" r:id="rId11"/>
    <p:sldId id="558" r:id="rId12"/>
    <p:sldId id="275" r:id="rId13"/>
    <p:sldId id="276" r:id="rId14"/>
    <p:sldId id="277" r:id="rId15"/>
    <p:sldId id="278" r:id="rId16"/>
    <p:sldId id="280" r:id="rId17"/>
    <p:sldId id="279" r:id="rId18"/>
    <p:sldId id="273" r:id="rId19"/>
    <p:sldId id="282" r:id="rId20"/>
    <p:sldId id="281" r:id="rId21"/>
    <p:sldId id="291" r:id="rId22"/>
    <p:sldId id="552" r:id="rId23"/>
    <p:sldId id="559" r:id="rId24"/>
    <p:sldId id="560" r:id="rId25"/>
    <p:sldId id="566" r:id="rId26"/>
    <p:sldId id="567" r:id="rId27"/>
    <p:sldId id="561" r:id="rId28"/>
    <p:sldId id="562" r:id="rId29"/>
    <p:sldId id="563" r:id="rId30"/>
    <p:sldId id="568" r:id="rId31"/>
    <p:sldId id="569" r:id="rId32"/>
    <p:sldId id="564" r:id="rId33"/>
    <p:sldId id="572" r:id="rId34"/>
    <p:sldId id="565" r:id="rId35"/>
    <p:sldId id="573" r:id="rId36"/>
    <p:sldId id="574" r:id="rId37"/>
    <p:sldId id="575" r:id="rId38"/>
    <p:sldId id="576" r:id="rId39"/>
    <p:sldId id="578" r:id="rId40"/>
    <p:sldId id="332" r:id="rId41"/>
    <p:sldId id="579" r:id="rId42"/>
    <p:sldId id="581" r:id="rId43"/>
    <p:sldId id="582" r:id="rId44"/>
    <p:sldId id="583" r:id="rId45"/>
    <p:sldId id="580" r:id="rId46"/>
    <p:sldId id="588" r:id="rId47"/>
    <p:sldId id="589" r:id="rId48"/>
    <p:sldId id="585" r:id="rId49"/>
    <p:sldId id="592" r:id="rId50"/>
    <p:sldId id="590" r:id="rId51"/>
    <p:sldId id="593" r:id="rId52"/>
    <p:sldId id="594" r:id="rId53"/>
    <p:sldId id="587" r:id="rId54"/>
    <p:sldId id="598" r:id="rId55"/>
    <p:sldId id="595" r:id="rId56"/>
    <p:sldId id="597" r:id="rId57"/>
    <p:sldId id="599" r:id="rId58"/>
    <p:sldId id="596" r:id="rId59"/>
    <p:sldId id="388" r:id="rId60"/>
    <p:sldId id="335" r:id="rId61"/>
    <p:sldId id="394" r:id="rId62"/>
    <p:sldId id="600" r:id="rId63"/>
    <p:sldId id="601" r:id="rId64"/>
    <p:sldId id="407" r:id="rId65"/>
    <p:sldId id="602" r:id="rId66"/>
    <p:sldId id="603" r:id="rId67"/>
    <p:sldId id="338" r:id="rId68"/>
    <p:sldId id="604" r:id="rId69"/>
    <p:sldId id="616" r:id="rId70"/>
    <p:sldId id="617" r:id="rId71"/>
    <p:sldId id="605" r:id="rId72"/>
    <p:sldId id="608" r:id="rId73"/>
    <p:sldId id="610" r:id="rId74"/>
    <p:sldId id="611" r:id="rId75"/>
    <p:sldId id="609" r:id="rId76"/>
    <p:sldId id="612" r:id="rId77"/>
    <p:sldId id="613" r:id="rId78"/>
    <p:sldId id="619" r:id="rId79"/>
    <p:sldId id="615" r:id="rId80"/>
    <p:sldId id="620" r:id="rId81"/>
    <p:sldId id="621" r:id="rId82"/>
    <p:sldId id="623" r:id="rId83"/>
    <p:sldId id="622" r:id="rId84"/>
    <p:sldId id="624" r:id="rId85"/>
    <p:sldId id="626" r:id="rId86"/>
    <p:sldId id="614" r:id="rId87"/>
    <p:sldId id="625" r:id="rId88"/>
    <p:sldId id="628" r:id="rId89"/>
    <p:sldId id="627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FDFF"/>
    <a:srgbClr val="0096FF"/>
    <a:srgbClr val="FF40FF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63"/>
    <p:restoredTop sz="94643"/>
  </p:normalViewPr>
  <p:slideViewPr>
    <p:cSldViewPr snapToGrid="0" snapToObjects="1">
      <p:cViewPr>
        <p:scale>
          <a:sx n="85" d="100"/>
          <a:sy n="85" d="100"/>
        </p:scale>
        <p:origin x="82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4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arabrook.github.io/E2M2/E2M2_2019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/>
              <a:t>Data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13 – 20 January, 2019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131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714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80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5237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141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920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7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804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0597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10871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https://carabrook.github.io/E2M2/E2M2_2019.html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/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107" y="2178210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 HD:Users:robin:Desktop:PNG:pivotlogo-10.png">
            <a:extLst>
              <a:ext uri="{FF2B5EF4-FFF2-40B4-BE49-F238E27FC236}">
                <a16:creationId xmlns:a16="http://schemas.microsoft.com/office/drawing/2014/main" id="{A0BBD64E-8B0F-284B-B6D7-1CA97737FA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26" y="1850386"/>
            <a:ext cx="2512880" cy="23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98EB-85A8-F043-95C8-D5107BAE4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6291384" y="2187266"/>
            <a:ext cx="2270634" cy="165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707" y="4045464"/>
            <a:ext cx="5218894" cy="1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09B5E2-90DD-C247-A68F-469447F9C2E6}"/>
              </a:ext>
            </a:extLst>
          </p:cNvPr>
          <p:cNvCxnSpPr>
            <a:cxnSpLocks/>
          </p:cNvCxnSpPr>
          <p:nvPr/>
        </p:nvCxnSpPr>
        <p:spPr>
          <a:xfrm>
            <a:off x="10334651" y="5626489"/>
            <a:ext cx="47632" cy="471994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64524" y="2240948"/>
            <a:ext cx="34271" cy="50991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39403" y="471403"/>
            <a:ext cx="12097120" cy="6325257"/>
            <a:chOff x="-1397716" y="398293"/>
            <a:chExt cx="10310977" cy="6325257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97716" y="2401024"/>
              <a:ext cx="2896421" cy="2254867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“Dealing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&amp; simple stats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rgbClr val="FF85FF"/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Basic statistical modeling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 rot="20536532" flipV="1">
              <a:off x="959792" y="5268883"/>
              <a:ext cx="3551613" cy="457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236910" y="4861751"/>
              <a:ext cx="3279597" cy="1861799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Tuesday: “Deeper Thinking About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Dynamical Fever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Mixed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Mixed modeling in R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Study Design and Data Collection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>
              <a:off x="1941739" y="2480517"/>
              <a:ext cx="4018628" cy="33351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60145" y="398293"/>
              <a:ext cx="3581816" cy="2517562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“Fitting Models to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Occupancy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Spatial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 Occupancy modeling in R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BE09EE-067F-1444-9CF1-34A842F12627}"/>
                </a:ext>
              </a:extLst>
            </p:cNvPr>
            <p:cNvSpPr/>
            <p:nvPr/>
          </p:nvSpPr>
          <p:spPr>
            <a:xfrm rot="5400000">
              <a:off x="6194414" y="2933034"/>
              <a:ext cx="2447242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6115691" y="1728977"/>
              <a:ext cx="2785884" cy="1828298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“Refining Your Work” 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Network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Vector-Borne Disease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research plans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816486" y="4844603"/>
              <a:ext cx="1121899" cy="4207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A724F5D-9A62-1A46-BD04-F05187F5354F}"/>
                </a:ext>
              </a:extLst>
            </p:cNvPr>
            <p:cNvSpPr/>
            <p:nvPr/>
          </p:nvSpPr>
          <p:spPr>
            <a:xfrm>
              <a:off x="5853406" y="3670551"/>
              <a:ext cx="3059855" cy="1323566"/>
            </a:xfrm>
            <a:custGeom>
              <a:avLst/>
              <a:gdLst>
                <a:gd name="connsiteX0" fmla="*/ 0 w 2615623"/>
                <a:gd name="connsiteY0" fmla="*/ 193785 h 1937852"/>
                <a:gd name="connsiteX1" fmla="*/ 193785 w 2615623"/>
                <a:gd name="connsiteY1" fmla="*/ 0 h 1937852"/>
                <a:gd name="connsiteX2" fmla="*/ 2421838 w 2615623"/>
                <a:gd name="connsiteY2" fmla="*/ 0 h 1937852"/>
                <a:gd name="connsiteX3" fmla="*/ 2615623 w 2615623"/>
                <a:gd name="connsiteY3" fmla="*/ 193785 h 1937852"/>
                <a:gd name="connsiteX4" fmla="*/ 2615623 w 2615623"/>
                <a:gd name="connsiteY4" fmla="*/ 1744067 h 1937852"/>
                <a:gd name="connsiteX5" fmla="*/ 2421838 w 2615623"/>
                <a:gd name="connsiteY5" fmla="*/ 1937852 h 1937852"/>
                <a:gd name="connsiteX6" fmla="*/ 193785 w 2615623"/>
                <a:gd name="connsiteY6" fmla="*/ 1937852 h 1937852"/>
                <a:gd name="connsiteX7" fmla="*/ 0 w 2615623"/>
                <a:gd name="connsiteY7" fmla="*/ 1744067 h 1937852"/>
                <a:gd name="connsiteX8" fmla="*/ 0 w 2615623"/>
                <a:gd name="connsiteY8" fmla="*/ 193785 h 193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5623" h="1937852">
                  <a:moveTo>
                    <a:pt x="0" y="193785"/>
                  </a:moveTo>
                  <a:cubicBezTo>
                    <a:pt x="0" y="86760"/>
                    <a:pt x="86760" y="0"/>
                    <a:pt x="193785" y="0"/>
                  </a:cubicBezTo>
                  <a:lnTo>
                    <a:pt x="2421838" y="0"/>
                  </a:lnTo>
                  <a:cubicBezTo>
                    <a:pt x="2528863" y="0"/>
                    <a:pt x="2615623" y="86760"/>
                    <a:pt x="2615623" y="193785"/>
                  </a:cubicBezTo>
                  <a:lnTo>
                    <a:pt x="2615623" y="1744067"/>
                  </a:lnTo>
                  <a:cubicBezTo>
                    <a:pt x="2615623" y="1851092"/>
                    <a:pt x="2528863" y="1937852"/>
                    <a:pt x="2421838" y="1937852"/>
                  </a:cubicBezTo>
                  <a:lnTo>
                    <a:pt x="193785" y="1937852"/>
                  </a:lnTo>
                  <a:cubicBezTo>
                    <a:pt x="86760" y="1937852"/>
                    <a:pt x="0" y="1851092"/>
                    <a:pt x="0" y="1744067"/>
                  </a:cubicBezTo>
                  <a:lnTo>
                    <a:pt x="0" y="1937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718" tIns="117718" rIns="117718" bIns="117718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Saturday: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 Practice: The Lifecycle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77084" y="5880345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2148696" y="3198966"/>
              <a:ext cx="3622378" cy="2488221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“Thinking About Mechanism”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 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Discussion of a scientific paper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Mentor research presentations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7"/>
            <a:ext cx="2717073" cy="88543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E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40FF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E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335204" y="5341143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27600" y="1747070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Travel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of natural events and conditions in order to </a:t>
            </a:r>
            <a:r>
              <a:rPr lang="en-US" dirty="0">
                <a:solidFill>
                  <a:srgbClr val="FFFF00"/>
                </a:solidFill>
              </a:rPr>
              <a:t>discover facts</a:t>
            </a:r>
            <a:r>
              <a:rPr lang="en-US" dirty="0">
                <a:solidFill>
                  <a:srgbClr val="FFFFFF"/>
                </a:solidFill>
              </a:rPr>
              <a:t> about them and to </a:t>
            </a:r>
            <a:r>
              <a:rPr lang="en-US" dirty="0">
                <a:solidFill>
                  <a:srgbClr val="00FDFF"/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7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Observations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Laws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2677893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7943-817D-984B-A335-8BEC23E9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96" y="3346109"/>
            <a:ext cx="2784835" cy="262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84AD30-7C49-4642-9661-C5C64346082B}"/>
              </a:ext>
            </a:extLst>
          </p:cNvPr>
          <p:cNvSpPr/>
          <p:nvPr/>
        </p:nvSpPr>
        <p:spPr>
          <a:xfrm>
            <a:off x="9337878" y="4243516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03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8511-1769-1941-8CB5-CB115A5A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1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vs.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A4AD9-04CA-5141-8F45-3D4EAC4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0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of natural events and conditions in order to </a:t>
            </a:r>
            <a:r>
              <a:rPr lang="en-US" dirty="0">
                <a:solidFill>
                  <a:srgbClr val="FFFF00"/>
                </a:solidFill>
              </a:rPr>
              <a:t>discover facts</a:t>
            </a:r>
            <a:r>
              <a:rPr lang="en-US" dirty="0">
                <a:solidFill>
                  <a:srgbClr val="FFFFFF"/>
                </a:solidFill>
              </a:rPr>
              <a:t> about them and to </a:t>
            </a:r>
            <a:r>
              <a:rPr lang="en-US" dirty="0">
                <a:solidFill>
                  <a:srgbClr val="00FDFF"/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4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vs.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pPr lvl="1"/>
            <a:r>
              <a:rPr lang="en-US" sz="2800" dirty="0">
                <a:solidFill>
                  <a:srgbClr val="FF40FF"/>
                </a:solidFill>
              </a:rPr>
              <a:t>Evidence</a:t>
            </a:r>
            <a:r>
              <a:rPr lang="en-US" sz="2800" dirty="0"/>
              <a:t> to support a</a:t>
            </a:r>
            <a:r>
              <a:rPr lang="en-US" sz="2800" dirty="0">
                <a:solidFill>
                  <a:srgbClr val="00FDFF"/>
                </a:solidFill>
              </a:rPr>
              <a:t> claim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2CECB-572F-B843-ABB9-E8C9C4AB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65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2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19  = total number of fingers and toes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DDBC1-639D-1E44-8A1A-765DEA8A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42204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2019, Florida, USA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4A41D0-2468-3F4A-B7F4-207B98427801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F0B319-E737-5A4D-B4F1-B4B0BB7EF636}"/>
              </a:ext>
            </a:extLst>
          </p:cNvPr>
          <p:cNvSpPr txBox="1">
            <a:spLocks/>
          </p:cNvSpPr>
          <p:nvPr/>
        </p:nvSpPr>
        <p:spPr>
          <a:xfrm>
            <a:off x="9291599" y="4400168"/>
            <a:ext cx="2900401" cy="153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Steve </a:t>
            </a:r>
            <a:r>
              <a:rPr lang="en-US" sz="1800" dirty="0" err="1">
                <a:solidFill>
                  <a:srgbClr val="FFFF00"/>
                </a:solidFill>
              </a:rPr>
              <a:t>Bellan</a:t>
            </a:r>
            <a:endParaRPr lang="en-US" sz="18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2022838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19  = total number of fingers and toes</a:t>
            </a:r>
          </a:p>
          <a:p>
            <a:r>
              <a:rPr lang="en-US" dirty="0"/>
              <a:t>19 = total number of fingers and toes of </a:t>
            </a:r>
            <a:r>
              <a:rPr lang="en-US" dirty="0" err="1"/>
              <a:t>Andry</a:t>
            </a:r>
            <a:r>
              <a:rPr lang="en-US" dirty="0"/>
              <a:t> Rajoelina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0EF64-56E0-FA40-8AB1-848328CE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8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19  = total number of fingers and toes</a:t>
            </a:r>
          </a:p>
          <a:p>
            <a:r>
              <a:rPr lang="en-US" dirty="0">
                <a:solidFill>
                  <a:srgbClr val="FFFF00"/>
                </a:solidFill>
              </a:rPr>
              <a:t>19 = total number of fingers and toes of </a:t>
            </a:r>
            <a:r>
              <a:rPr lang="en-US" dirty="0" err="1">
                <a:solidFill>
                  <a:srgbClr val="FFFF00"/>
                </a:solidFill>
              </a:rPr>
              <a:t>Andry</a:t>
            </a:r>
            <a:r>
              <a:rPr lang="en-US" dirty="0">
                <a:solidFill>
                  <a:srgbClr val="FFFF00"/>
                </a:solidFill>
              </a:rPr>
              <a:t> Rajoelina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This is a fact. </a:t>
            </a:r>
            <a:r>
              <a:rPr lang="en-US" dirty="0"/>
              <a:t>It becomes</a:t>
            </a:r>
            <a:r>
              <a:rPr lang="en-US" dirty="0">
                <a:solidFill>
                  <a:srgbClr val="FF40FF"/>
                </a:solidFill>
              </a:rPr>
              <a:t> data</a:t>
            </a:r>
            <a:r>
              <a:rPr lang="en-US" dirty="0"/>
              <a:t> when we use it to support a </a:t>
            </a:r>
            <a:r>
              <a:rPr lang="en-US" dirty="0">
                <a:solidFill>
                  <a:srgbClr val="00FDFF"/>
                </a:solidFill>
              </a:rPr>
              <a:t>claim.</a:t>
            </a:r>
          </a:p>
          <a:p>
            <a:endParaRPr lang="en-US" dirty="0">
              <a:solidFill>
                <a:srgbClr val="00FDFF"/>
              </a:solidFill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rgbClr val="00FDFF"/>
                </a:solidFill>
              </a:rPr>
              <a:t>There is a negative correlation between the number of years someone has served as president of Madagascar and their total number of fingers and toes.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3CF79-C729-1D42-9B37-4441DA0B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CD18B-601C-5F4B-AFB3-7C2153CE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24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BCA61-097E-7D47-A740-5117265D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21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r>
              <a:rPr lang="en-US" dirty="0"/>
              <a:t>5, 11, 27 = respective # of children belonging to Amy, Christian, &amp; Ben</a:t>
            </a:r>
            <a:r>
              <a:rPr lang="en-US" sz="1500" dirty="0"/>
              <a:t>.</a:t>
            </a:r>
          </a:p>
          <a:p>
            <a:pPr marL="0" indent="0">
              <a:buNone/>
            </a:pPr>
            <a:r>
              <a:rPr lang="en-US" dirty="0"/>
              <a:t> Amy, Christian, &amp; Ben are the names of tenrecs at Duke Lemur Center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871D1-4A1C-ED43-87C9-8BE3B394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8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r>
              <a:rPr lang="en-US" dirty="0"/>
              <a:t>5, 11, 27 = respective # of children belonging to Amy, Christian, &amp; Ben</a:t>
            </a:r>
            <a:r>
              <a:rPr lang="en-US" sz="1500" dirty="0"/>
              <a:t>.</a:t>
            </a:r>
          </a:p>
          <a:p>
            <a:pPr marL="0" indent="0">
              <a:buNone/>
            </a:pPr>
            <a:r>
              <a:rPr lang="en-US" dirty="0"/>
              <a:t> Amy, Christian, &amp; Ben are the names of tenrecs at Duke Lemur Center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32E63-AF8B-3145-B3B6-BB294D86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82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r>
              <a:rPr lang="en-US" dirty="0">
                <a:solidFill>
                  <a:srgbClr val="FFFF00"/>
                </a:solidFill>
              </a:rPr>
              <a:t>5, 11, 27 = respective # of children belonging to Amy, Christian, &amp; Ben</a:t>
            </a:r>
            <a:r>
              <a:rPr lang="en-US" sz="1500" dirty="0">
                <a:solidFill>
                  <a:srgbClr val="FFFF00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Amy, Christian, &amp; Ben are the names of tenrecs at Duke Lemur Center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This is a fact.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79523-7C5F-8D45-8217-4EDB3C119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46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r>
              <a:rPr lang="en-US" dirty="0">
                <a:solidFill>
                  <a:srgbClr val="FF40FF"/>
                </a:solidFill>
              </a:rPr>
              <a:t>5, 11, 27 = respective # of children belonging to Amy, Christian, &amp; Ben</a:t>
            </a:r>
            <a:r>
              <a:rPr lang="en-US" sz="1500" dirty="0">
                <a:solidFill>
                  <a:srgbClr val="FF40FF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 Amy, Christian, &amp; Ben are the names of tenrecs at Duke Lemur Center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This is data to support the claim: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F40FF"/>
                </a:solidFill>
              </a:rPr>
              <a:t>Tenrecs have high fecundity rates.</a:t>
            </a: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4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F9DE9-1A7D-E346-B95D-95AEDD69E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1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r>
              <a:rPr lang="en-US" dirty="0">
                <a:solidFill>
                  <a:srgbClr val="FF40FF"/>
                </a:solidFill>
              </a:rPr>
              <a:t>5, 11, 27 = respective # of children belonging to Amy, Christian, &amp; Ben</a:t>
            </a:r>
            <a:r>
              <a:rPr lang="en-US" sz="1500" dirty="0">
                <a:solidFill>
                  <a:srgbClr val="FF40FF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 Amy, Christian, &amp; Ben are the names of tenrecs at Duke Lemur Center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This is data to support the claim: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F40FF"/>
                </a:solidFill>
              </a:rPr>
              <a:t>Tenrecs have high fecundity rates.</a:t>
            </a: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4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596C9-A248-4D40-9228-6F99C125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71" y="1677157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Backbone of science</a:t>
            </a:r>
          </a:p>
          <a:p>
            <a:pPr lvl="1"/>
            <a:r>
              <a:rPr lang="en-US" sz="3200" dirty="0">
                <a:solidFill>
                  <a:srgbClr val="FF40FF"/>
                </a:solidFill>
              </a:rPr>
              <a:t>Evidence</a:t>
            </a:r>
            <a:r>
              <a:rPr lang="en-US" sz="3200" dirty="0"/>
              <a:t> to support a</a:t>
            </a:r>
            <a:r>
              <a:rPr lang="en-US" sz="3200" dirty="0">
                <a:solidFill>
                  <a:srgbClr val="00FDFF"/>
                </a:solidFill>
              </a:rPr>
              <a:t> claim</a:t>
            </a:r>
          </a:p>
          <a:p>
            <a:pPr lvl="1"/>
            <a:r>
              <a:rPr lang="en-US" sz="3200" dirty="0"/>
              <a:t>A relationship between at least two variables</a:t>
            </a:r>
          </a:p>
          <a:p>
            <a:pPr lvl="2"/>
            <a:r>
              <a:rPr lang="en-US" sz="2600" dirty="0"/>
              <a:t>x: explanatory, control, driver, independent variable(s)</a:t>
            </a:r>
          </a:p>
          <a:p>
            <a:pPr lvl="2"/>
            <a:r>
              <a:rPr lang="en-US" sz="2600" dirty="0"/>
              <a:t>y: response, dependent variable(s) </a:t>
            </a:r>
          </a:p>
          <a:p>
            <a:pPr lvl="1"/>
            <a:r>
              <a:rPr lang="en-US" sz="3200" dirty="0"/>
              <a:t>x and y should be clearly defined </a:t>
            </a:r>
          </a:p>
          <a:p>
            <a:pPr lvl="2"/>
            <a:r>
              <a:rPr lang="en-US" sz="2800" dirty="0"/>
              <a:t>with respect to the</a:t>
            </a:r>
            <a:r>
              <a:rPr lang="en-US" sz="2800" b="1" dirty="0">
                <a:solidFill>
                  <a:srgbClr val="FFFF00"/>
                </a:solidFill>
              </a:rPr>
              <a:t> question!</a:t>
            </a:r>
          </a:p>
          <a:p>
            <a:pPr lvl="2"/>
            <a:endParaRPr lang="en-US" sz="2600" dirty="0"/>
          </a:p>
          <a:p>
            <a:pPr lvl="2"/>
            <a:endParaRPr lang="en-US" sz="2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D83EAC-12B1-AF4A-8407-3D344629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01" y="528197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65182-7C57-E145-9C9C-A0127BB7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96570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7075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4523753" y="3360718"/>
            <a:ext cx="463924" cy="5443134"/>
          </a:xfrm>
          <a:prstGeom prst="leftBrac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40FF"/>
                </a:solidFill>
              </a:rPr>
              <a:t>Empirical data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572A2-E413-AC47-AF88-38D4617C4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3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6C29F3-2ED7-0746-854E-E920A02B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7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B019-B3C0-A746-9FCA-946BCF7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7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  <a:endParaRPr lang="en-US" dirty="0"/>
          </a:p>
          <a:p>
            <a:r>
              <a:rPr lang="en-US" dirty="0"/>
              <a:t>Integer, real number, multi-dimensional number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07DF2-AB84-914A-A499-D93B43F1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3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  <a:endParaRPr lang="en-US" dirty="0"/>
          </a:p>
          <a:p>
            <a:r>
              <a:rPr lang="en-US" dirty="0"/>
              <a:t>Integer, real number, multi-dimensional number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r>
              <a:rPr lang="en-US" dirty="0"/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B929-C871-014C-8753-E99CD495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5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Examples:</a:t>
            </a:r>
            <a:endParaRPr lang="en-US" dirty="0"/>
          </a:p>
          <a:p>
            <a:r>
              <a:rPr lang="en-US" dirty="0"/>
              <a:t>Integer, real number, multi-dimensional number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r>
              <a:rPr lang="en-US" dirty="0"/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Examples:</a:t>
            </a:r>
            <a:endParaRPr lang="en-US" dirty="0"/>
          </a:p>
          <a:p>
            <a:r>
              <a:rPr lang="en-US" dirty="0"/>
              <a:t>Colors, (blood) types, species name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6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DF3D8-F419-8149-8F38-D06A4CAB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4D584-5BCE-8647-AA3F-7A3A3B2C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4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D6559-D309-FD48-8569-A7E7FFB2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2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E3693-FD23-9142-AC11-06A5CBEC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3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69E6A-7EE0-A549-8BD6-B0CED141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750B4-F2DE-5E4C-9750-8DF7191A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3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Measurement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004F7-B666-D04B-BC3F-36E8DD2D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Measurement errors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816BC-638C-CA40-8959-3883CDFD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5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D31-85EF-C042-A9FE-22983EF5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5341-80AC-B74B-8F9C-E64214E8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57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538414-ACD2-964A-B423-7D7028392317}"/>
              </a:ext>
            </a:extLst>
          </p:cNvPr>
          <p:cNvGrpSpPr/>
          <p:nvPr/>
        </p:nvGrpSpPr>
        <p:grpSpPr>
          <a:xfrm>
            <a:off x="8914796" y="3346109"/>
            <a:ext cx="2784835" cy="2626114"/>
            <a:chOff x="8914796" y="3346109"/>
            <a:chExt cx="2784835" cy="26261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2A7943-817D-984B-A335-8BEC23E9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84AD30-7C49-4642-9661-C5C64346082B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14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9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vs.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1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What is a </a:t>
            </a:r>
            <a:r>
              <a:rPr lang="en-US" sz="3600" dirty="0">
                <a:solidFill>
                  <a:srgbClr val="00FDFF"/>
                </a:solidFill>
              </a:rPr>
              <a:t>model</a:t>
            </a:r>
            <a:r>
              <a:rPr lang="en-US" sz="3600" dirty="0"/>
              <a:t>?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011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of natural events and conditions in order to </a:t>
            </a:r>
            <a:r>
              <a:rPr lang="en-US" dirty="0">
                <a:solidFill>
                  <a:srgbClr val="FFFF00"/>
                </a:solidFill>
              </a:rPr>
              <a:t>discover facts</a:t>
            </a:r>
            <a:r>
              <a:rPr lang="en-US" dirty="0">
                <a:solidFill>
                  <a:srgbClr val="FFFFFF"/>
                </a:solidFill>
              </a:rPr>
              <a:t> about them and to </a:t>
            </a:r>
            <a:r>
              <a:rPr lang="en-US" dirty="0">
                <a:solidFill>
                  <a:srgbClr val="00FDFF"/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72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9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FDFF"/>
                </a:solidFill>
              </a:rPr>
              <a:t>Laws and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FDFF"/>
                </a:solidFill>
              </a:rPr>
              <a:t>A theory </a:t>
            </a:r>
            <a:r>
              <a:rPr lang="en-US" dirty="0"/>
              <a:t>= a </a:t>
            </a:r>
            <a:r>
              <a:rPr lang="en-US" dirty="0">
                <a:solidFill>
                  <a:srgbClr val="00FDFF"/>
                </a:solidFill>
              </a:rPr>
              <a:t>declaration</a:t>
            </a:r>
            <a:r>
              <a:rPr lang="en-US" dirty="0"/>
              <a:t> to explain a phenomenon</a:t>
            </a:r>
          </a:p>
          <a:p>
            <a:pPr lvl="1"/>
            <a:r>
              <a:rPr lang="en-US" dirty="0"/>
              <a:t>Logical and falsifiable</a:t>
            </a:r>
          </a:p>
          <a:p>
            <a:r>
              <a:rPr lang="en-US" dirty="0">
                <a:solidFill>
                  <a:srgbClr val="00FDFF"/>
                </a:solidFill>
              </a:rPr>
              <a:t>A model </a:t>
            </a:r>
            <a:r>
              <a:rPr lang="en-US" dirty="0"/>
              <a:t>= an </a:t>
            </a:r>
            <a:r>
              <a:rPr lang="en-US" dirty="0">
                <a:solidFill>
                  <a:srgbClr val="00FDFF"/>
                </a:solidFill>
              </a:rPr>
              <a:t>abstract representation </a:t>
            </a:r>
            <a:r>
              <a:rPr lang="en-US" dirty="0"/>
              <a:t>of a phenomenon</a:t>
            </a:r>
          </a:p>
          <a:p>
            <a:r>
              <a:rPr lang="en-US" dirty="0">
                <a:solidFill>
                  <a:srgbClr val="00FDFF"/>
                </a:solidFill>
              </a:rPr>
              <a:t>A hypothesis </a:t>
            </a:r>
            <a:r>
              <a:rPr lang="en-US" dirty="0"/>
              <a:t>= a </a:t>
            </a:r>
            <a:r>
              <a:rPr lang="en-US" dirty="0">
                <a:solidFill>
                  <a:srgbClr val="00FDFF"/>
                </a:solidFill>
              </a:rPr>
              <a:t>testable declaration </a:t>
            </a:r>
            <a:r>
              <a:rPr lang="en-US" dirty="0"/>
              <a:t>that is derived from a theory</a:t>
            </a:r>
          </a:p>
          <a:p>
            <a:endParaRPr lang="en-US" sz="3600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17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Theory				</a:t>
            </a:r>
            <a:r>
              <a:rPr lang="en-US" dirty="0">
                <a:solidFill>
                  <a:srgbClr val="00FDFF"/>
                </a:solidFill>
              </a:rPr>
              <a:t>General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Hypothesis				</a:t>
            </a:r>
            <a:r>
              <a:rPr lang="en-US" dirty="0">
                <a:solidFill>
                  <a:srgbClr val="00FDFF"/>
                </a:solidFill>
              </a:rPr>
              <a:t>Specific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6613" y="274638"/>
            <a:ext cx="10194972" cy="1143000"/>
          </a:xfrm>
        </p:spPr>
        <p:txBody>
          <a:bodyPr>
            <a:normAutofit/>
          </a:bodyPr>
          <a:lstStyle/>
          <a:p>
            <a:r>
              <a:rPr lang="en-US" sz="3800" dirty="0"/>
              <a:t>Theory, Models, Hypotheses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rgbClr val="00F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9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2019, Florida, USA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3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FDFF"/>
                </a:solidFill>
              </a:rPr>
              <a:t>Models</a:t>
            </a:r>
            <a:r>
              <a:rPr lang="en-US" dirty="0"/>
              <a:t>: many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2469" b="-3"/>
          <a:stretch/>
        </p:blipFill>
        <p:spPr>
          <a:xfrm>
            <a:off x="7972940" y="1810923"/>
            <a:ext cx="2418889" cy="175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" r="1" b="38565"/>
          <a:stretch/>
        </p:blipFill>
        <p:spPr>
          <a:xfrm>
            <a:off x="2031632" y="1810923"/>
            <a:ext cx="2235568" cy="1887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r="-2" b="-2"/>
          <a:stretch/>
        </p:blipFill>
        <p:spPr>
          <a:xfrm>
            <a:off x="4879852" y="1810922"/>
            <a:ext cx="2589535" cy="1887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657"/>
          <a:stretch/>
        </p:blipFill>
        <p:spPr>
          <a:xfrm>
            <a:off x="2031632" y="4261641"/>
            <a:ext cx="2235568" cy="1885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53" y="4261640"/>
            <a:ext cx="2318807" cy="2225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59" y="4133509"/>
            <a:ext cx="2707033" cy="2107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0107" y="15186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0870" y="3970362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Ecology </a:t>
            </a:r>
            <a:r>
              <a:rPr lang="en-US"/>
              <a:t>&amp; Evolution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2256" y="14908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9689" y="1479338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4139" y="3948843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Climate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79928" y="3857837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17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/>
              <a:t>When you make a </a:t>
            </a:r>
            <a:r>
              <a:rPr lang="en-US" sz="3600" dirty="0">
                <a:solidFill>
                  <a:srgbClr val="00FDFF"/>
                </a:solidFill>
              </a:rPr>
              <a:t>model,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>
                <a:solidFill>
                  <a:srgbClr val="00FDFF"/>
                </a:solidFill>
              </a:rPr>
              <a:t>elements that you feel are most important</a:t>
            </a:r>
            <a:r>
              <a:rPr lang="en-US" sz="3600" dirty="0">
                <a:solidFill>
                  <a:srgbClr val="FFFF00"/>
                </a:solidFill>
              </a:rPr>
              <a:t> 	</a:t>
            </a:r>
            <a:r>
              <a:rPr lang="en-US" sz="3600" dirty="0"/>
              <a:t>to explain a phenomenon.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1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/>
              <a:t>When you make a </a:t>
            </a:r>
            <a:r>
              <a:rPr lang="en-US" sz="3600" dirty="0">
                <a:solidFill>
                  <a:srgbClr val="00FDFF"/>
                </a:solidFill>
              </a:rPr>
              <a:t>model,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>
                <a:solidFill>
                  <a:srgbClr val="00FDFF"/>
                </a:solidFill>
              </a:rPr>
              <a:t>elements that you feel are most important</a:t>
            </a:r>
            <a:r>
              <a:rPr lang="en-US" sz="3600" dirty="0">
                <a:solidFill>
                  <a:srgbClr val="FFFF00"/>
                </a:solidFill>
              </a:rPr>
              <a:t> 	</a:t>
            </a:r>
            <a:r>
              <a:rPr lang="en-US" sz="3600" dirty="0"/>
              <a:t>to explain a phenomenon.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/>
              <a:t>Generally, we try to make </a:t>
            </a:r>
            <a:r>
              <a:rPr lang="en-US" sz="3600" dirty="0">
                <a:solidFill>
                  <a:srgbClr val="00FDFF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that can reproduce real-world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rgbClr val="00FDFF"/>
                </a:solidFill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35DFB-512F-3F4E-A614-BE486D88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2" y="2926078"/>
            <a:ext cx="3514255" cy="37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6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818626"/>
          </a:xfrm>
        </p:spPr>
        <p:txBody>
          <a:bodyPr>
            <a:normAutofit/>
          </a:bodyPr>
          <a:lstStyle/>
          <a:p>
            <a:r>
              <a:rPr lang="en-US" sz="3600" dirty="0"/>
              <a:t>When you make a </a:t>
            </a:r>
            <a:r>
              <a:rPr lang="en-US" sz="3600" dirty="0">
                <a:solidFill>
                  <a:srgbClr val="00FDFF"/>
                </a:solidFill>
              </a:rPr>
              <a:t>model,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>
                <a:solidFill>
                  <a:srgbClr val="00FDFF"/>
                </a:solidFill>
              </a:rPr>
              <a:t>elements that you feel are most important</a:t>
            </a:r>
            <a:r>
              <a:rPr lang="en-US" sz="3600" dirty="0">
                <a:solidFill>
                  <a:srgbClr val="FFFF00"/>
                </a:solidFill>
              </a:rPr>
              <a:t> 	</a:t>
            </a:r>
            <a:r>
              <a:rPr lang="en-US" sz="3600" dirty="0"/>
              <a:t>to explain a phenomenon.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/>
              <a:t>Generally, we try to make </a:t>
            </a:r>
            <a:r>
              <a:rPr lang="en-US" sz="3600" dirty="0">
                <a:solidFill>
                  <a:srgbClr val="00FDFF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that can reproduce real-world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rgbClr val="00FDFF"/>
                </a:solidFill>
              </a:rPr>
              <a:t>data</a:t>
            </a:r>
          </a:p>
          <a:p>
            <a:r>
              <a:rPr lang="en-US" sz="3600" dirty="0"/>
              <a:t>In E</a:t>
            </a:r>
            <a:r>
              <a:rPr lang="en-US" sz="3600" baseline="30000" dirty="0"/>
              <a:t>2</a:t>
            </a:r>
            <a:r>
              <a:rPr lang="en-US" sz="3600" dirty="0"/>
              <a:t>M</a:t>
            </a:r>
            <a:r>
              <a:rPr lang="en-US" sz="3600" baseline="30000" dirty="0"/>
              <a:t>2</a:t>
            </a:r>
            <a:r>
              <a:rPr lang="en-US" sz="3600" dirty="0"/>
              <a:t>, we distinguish between </a:t>
            </a:r>
            <a:r>
              <a:rPr lang="en-US" sz="3600" dirty="0">
                <a:solidFill>
                  <a:srgbClr val="FFFF00"/>
                </a:solidFill>
              </a:rPr>
              <a:t>statistical </a:t>
            </a:r>
            <a:r>
              <a:rPr lang="en-US" sz="3600" dirty="0"/>
              <a:t>and </a:t>
            </a:r>
            <a:r>
              <a:rPr lang="en-US" sz="3600" dirty="0">
                <a:solidFill>
                  <a:srgbClr val="FFFF00"/>
                </a:solidFill>
              </a:rPr>
              <a:t>	mechanistic </a:t>
            </a:r>
            <a:r>
              <a:rPr lang="en-US" sz="3600" dirty="0">
                <a:solidFill>
                  <a:srgbClr val="00FDFF"/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/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1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/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Goal: To rigorously assess the strength of relationship between x and y</a:t>
            </a:r>
          </a:p>
          <a:p>
            <a:pPr lvl="1"/>
            <a:r>
              <a:rPr lang="en-US" sz="2800" dirty="0"/>
              <a:t>Find a significant relationship using a p-value as a measure of relationship strength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Statistical models can demonstrate correlations.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9310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48885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Goal: To rigorously assess the strength of relationship between x and y (describe </a:t>
            </a:r>
            <a:r>
              <a:rPr lang="en-US" sz="3200" dirty="0">
                <a:solidFill>
                  <a:srgbClr val="FFFF00"/>
                </a:solidFill>
              </a:rPr>
              <a:t>patterns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Find a significant relationship using a p-value as a measure of relationship strength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Statistical models can demonstrate correlations.</a:t>
            </a:r>
          </a:p>
          <a:p>
            <a:r>
              <a:rPr lang="en-US" sz="3200" dirty="0"/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/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 (required!!!)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Evaluate hypothesis with appropriate statistical tools</a:t>
            </a:r>
          </a:p>
          <a:p>
            <a:pPr lvl="2"/>
            <a:r>
              <a:rPr lang="en-US" sz="1600" dirty="0"/>
              <a:t>t-test, Chi-square, ANOVA</a:t>
            </a:r>
          </a:p>
          <a:p>
            <a:pPr lvl="2"/>
            <a:r>
              <a:rPr lang="en-US" sz="1600" dirty="0"/>
              <a:t>Ordination (PCA)</a:t>
            </a:r>
          </a:p>
          <a:p>
            <a:pPr lvl="2"/>
            <a:r>
              <a:rPr lang="en-US" sz="1600" dirty="0"/>
              <a:t>Regression (LM, GLM, GLMM, GAM)</a:t>
            </a:r>
          </a:p>
          <a:p>
            <a:pPr marL="457200" lvl="1" indent="0">
              <a:buNone/>
            </a:pPr>
            <a:endParaRPr lang="en-US" sz="20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448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65125"/>
            <a:ext cx="1108779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59" y="2031061"/>
            <a:ext cx="539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9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</p:spTree>
    <p:extLst>
      <p:ext uri="{BB962C8B-B14F-4D97-AF65-F5344CB8AC3E}">
        <p14:creationId xmlns:p14="http://schemas.microsoft.com/office/powerpoint/2010/main" val="18392280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/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72327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2019, Florida, USA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4A41D0-2468-3F4A-B7F4-207B98427801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F0B319-E737-5A4D-B4F1-B4B0BB7EF636}"/>
              </a:ext>
            </a:extLst>
          </p:cNvPr>
          <p:cNvSpPr txBox="1">
            <a:spLocks/>
          </p:cNvSpPr>
          <p:nvPr/>
        </p:nvSpPr>
        <p:spPr>
          <a:xfrm>
            <a:off x="9291599" y="4400168"/>
            <a:ext cx="2900401" cy="153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Steve </a:t>
            </a:r>
            <a:r>
              <a:rPr lang="en-US" sz="1800" dirty="0" err="1">
                <a:solidFill>
                  <a:srgbClr val="FFFF00"/>
                </a:solidFill>
              </a:rPr>
              <a:t>Bellan</a:t>
            </a:r>
            <a:endParaRPr lang="en-US" sz="18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868977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50" y="2038374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/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2767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F70D3-3862-AD47-B48D-FC3D40A5AB80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400093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9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= .372 </m:t>
                      </m:r>
                      <m:r>
                        <m:rPr>
                          <m:sty m:val="p"/>
                        </m:rPr>
                        <a:rPr lang="en-US" sz="2900" b="0" i="0" smtClean="0">
                          <a:latin typeface="Cambria Math" panose="02040503050406030204" pitchFamily="18" charset="0"/>
                        </a:rPr>
                        <m:t>million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  <a:blipFill>
                <a:blip r:embed="rId4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= .003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  <a:blipFill>
                <a:blip r:embed="rId5"/>
                <a:stretch>
                  <a:fillRect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D44E280-F4B9-F541-84B2-1D18B6CE641D}"/>
              </a:ext>
            </a:extLst>
          </p:cNvPr>
          <p:cNvGrpSpPr/>
          <p:nvPr/>
        </p:nvGrpSpPr>
        <p:grpSpPr>
          <a:xfrm>
            <a:off x="4061574" y="1932305"/>
            <a:ext cx="5454996" cy="4318000"/>
            <a:chOff x="3909174" y="1825625"/>
            <a:chExt cx="5454996" cy="431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200967-0B8F-AC46-BD10-1DF979D8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9174" y="1825625"/>
              <a:ext cx="5397500" cy="431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/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.96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F525F-17B4-2A45-9CFB-8B0F98CB179B}"/>
                </a:ext>
              </a:extLst>
            </p:cNvPr>
            <p:cNvSpPr txBox="1"/>
            <p:nvPr/>
          </p:nvSpPr>
          <p:spPr>
            <a:xfrm>
              <a:off x="5610397" y="1894365"/>
              <a:ext cx="2376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Linear Regression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546C8-B3C3-174B-833D-B1A2B0B1B56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FFC000"/>
                </a:solidFill>
              </a:rPr>
              <a:t>What can we conclude from this fitted model?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A759F7-AC43-C54E-B395-A3B40105D76B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/>
              <a:t>3. Statistical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Evaluation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67038BA-A4B4-B743-AA88-593E7CC3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7339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838899-24FA-7543-98BC-A3CBEFE52DB4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102880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/>
                        <m:t>𝑦</m:t>
                      </m:r>
                      <m:r>
                        <a:rPr lang="en-US" sz="2900" i="1"/>
                        <m:t>=</m:t>
                      </m:r>
                      <m:sSup>
                        <m:sSupPr>
                          <m:ctrlPr>
                            <a:rPr lang="en-US" sz="2900" i="1"/>
                          </m:ctrlPr>
                        </m:sSupPr>
                        <m:e>
                          <m:r>
                            <a:rPr lang="en-US" sz="2900" i="1"/>
                            <m:t>𝑒</m:t>
                          </m:r>
                        </m:e>
                        <m:sup>
                          <m:r>
                            <a:rPr lang="en-US" sz="2900" i="1"/>
                            <m:t>𝑚𝑥</m:t>
                          </m:r>
                          <m:r>
                            <a:rPr lang="en-US" sz="2900" i="1"/>
                            <m:t>+</m:t>
                          </m:r>
                          <m:r>
                            <a:rPr lang="en-US" sz="2900" i="1"/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9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0.029</m:t>
                    </m:r>
                  </m:oMath>
                </a14:m>
                <a:r>
                  <a:rPr lang="en-US" sz="2900" dirty="0"/>
                  <a:t> mil.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  <a:blipFill>
                <a:blip r:embed="rId4"/>
                <a:stretch>
                  <a:fillRect t="-142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&lt;.001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EAA6AC-30B4-B940-A30C-73C4B602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511" y="1825625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/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.99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850A4E-3B3D-974C-80E5-ABF696281B0A}"/>
              </a:ext>
            </a:extLst>
          </p:cNvPr>
          <p:cNvSpPr txBox="1"/>
          <p:nvPr/>
        </p:nvSpPr>
        <p:spPr>
          <a:xfrm>
            <a:off x="5063628" y="1883914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96FF"/>
                </a:solidFill>
              </a:rPr>
              <a:t>Exponential 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65BB5-C7CB-374C-BA8D-E8C51CD121E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FFC000"/>
                </a:solidFill>
              </a:rPr>
              <a:t>What can we conclude from this fitted model?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E504740-25BB-F040-AE0C-E2B5C254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0" y="240421"/>
            <a:ext cx="1017339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94941-35C7-7944-BB7E-600750182172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7. Adapt your model and re-evaluate: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69E27-6628-8B40-B076-3786BD6E1EB4}"/>
              </a:ext>
            </a:extLst>
          </p:cNvPr>
          <p:cNvSpPr txBox="1"/>
          <p:nvPr/>
        </p:nvSpPr>
        <p:spPr>
          <a:xfrm>
            <a:off x="266000" y="3158918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Exponential Regression</a:t>
            </a:r>
          </a:p>
        </p:txBody>
      </p:sp>
    </p:spTree>
    <p:extLst>
      <p:ext uri="{BB962C8B-B14F-4D97-AF65-F5344CB8AC3E}">
        <p14:creationId xmlns:p14="http://schemas.microsoft.com/office/powerpoint/2010/main" val="30009512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models and tests are based on specific assumptions </a:t>
            </a:r>
          </a:p>
          <a:p>
            <a:pPr lvl="1"/>
            <a:r>
              <a:rPr lang="en-US" dirty="0"/>
              <a:t>data normally distributed</a:t>
            </a:r>
          </a:p>
          <a:p>
            <a:pPr lvl="1"/>
            <a:r>
              <a:rPr lang="en-US" dirty="0"/>
              <a:t>y and y independent</a:t>
            </a:r>
          </a:p>
          <a:p>
            <a:pPr lvl="1"/>
            <a:r>
              <a:rPr lang="en-US" dirty="0"/>
              <a:t>etc.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45457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models and tests are based on specific assumptions </a:t>
            </a:r>
          </a:p>
          <a:p>
            <a:pPr lvl="1"/>
            <a:r>
              <a:rPr lang="en-US" dirty="0"/>
              <a:t>data normally distributed</a:t>
            </a:r>
          </a:p>
          <a:p>
            <a:pPr lvl="1"/>
            <a:r>
              <a:rPr lang="en-US" dirty="0"/>
              <a:t>y and y independent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Assessing a model means you need to make sure the assumptions are not violated. 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60090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models and tests are based on specific assumptions </a:t>
            </a:r>
          </a:p>
          <a:p>
            <a:pPr lvl="1"/>
            <a:r>
              <a:rPr lang="en-US" dirty="0"/>
              <a:t>data normally distributed</a:t>
            </a:r>
          </a:p>
          <a:p>
            <a:pPr lvl="1"/>
            <a:r>
              <a:rPr lang="en-US" dirty="0"/>
              <a:t>y and y independent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Assessing a model means you need to make sure the assumptions are not violated. </a:t>
            </a:r>
          </a:p>
          <a:p>
            <a:r>
              <a:rPr lang="en-US" dirty="0"/>
              <a:t>There are so many statistical models</a:t>
            </a:r>
            <a:r>
              <a:rPr lang="mr-IN" dirty="0"/>
              <a:t>…</a:t>
            </a:r>
            <a:endParaRPr lang="en-US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63BBB-3170-8145-B0A6-D4A568F8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36" y="4001294"/>
            <a:ext cx="4437529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37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/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85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/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Goal: To demonstrate the </a:t>
            </a:r>
            <a:r>
              <a:rPr lang="en-US" sz="3200" dirty="0">
                <a:solidFill>
                  <a:srgbClr val="FFFF00"/>
                </a:solidFill>
              </a:rPr>
              <a:t>processes</a:t>
            </a:r>
            <a:r>
              <a:rPr lang="en-US" sz="3200" dirty="0"/>
              <a:t> that underlie a relationship between x and y</a:t>
            </a:r>
          </a:p>
          <a:p>
            <a:pPr lvl="1"/>
            <a:r>
              <a:rPr lang="en-US" sz="2800" dirty="0"/>
              <a:t>Find a significant relationship using a p-value as a measure of relationship strength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Mechanistic models can demonstrate causation.</a:t>
            </a:r>
          </a:p>
          <a:p>
            <a:r>
              <a:rPr lang="en-US" sz="3200" dirty="0"/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/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</a:t>
            </a:r>
            <a:r>
              <a:rPr lang="en-US" sz="2800" dirty="0"/>
              <a:t> (for certain questions)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Evaluate the extent to which your model-simulated data matches that from the real world.</a:t>
            </a:r>
          </a:p>
          <a:p>
            <a:pPr marL="971550" lvl="1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6694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C000"/>
                </a:solidFill>
              </a:rPr>
              <a:t>Can you think of an alternative hypothesis?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292B24-B6EC-3C48-91A1-FB2DA37A003E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25652385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/>
              <a:t>3. Mechanistic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09955" y="4680838"/>
            <a:ext cx="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endParaRPr lang="en-US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22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FF3278-D1B5-E04C-BEA4-0ABEC570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3060699"/>
            <a:ext cx="7835900" cy="10033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</p:spTree>
    <p:extLst>
      <p:ext uri="{BB962C8B-B14F-4D97-AF65-F5344CB8AC3E}">
        <p14:creationId xmlns:p14="http://schemas.microsoft.com/office/powerpoint/2010/main" val="10283863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/>
              <a:t>3. Mechanistic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Evaluation: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09955" y="4680838"/>
            <a:ext cx="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9909-4C59-A143-B95A-939ED018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77" y="2031061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B97563-155C-174A-99DF-338D635692E6}"/>
                  </a:ext>
                </a:extLst>
              </p:cNvPr>
              <p:cNvSpPr/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 .3</m:t>
                    </m:r>
                  </m:oMath>
                </a14:m>
                <a:r>
                  <a:rPr lang="en-US" sz="2900" dirty="0"/>
                  <a:t>49/person/</a:t>
                </a:r>
                <a:r>
                  <a:rPr lang="en-US" sz="2900" dirty="0" err="1"/>
                  <a:t>yr</a:t>
                </a:r>
                <a:endParaRPr lang="en-US" sz="29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B97563-155C-174A-99DF-338D63569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8F4600F-7708-784E-9C49-8EF79BD58BB8}"/>
              </a:ext>
            </a:extLst>
          </p:cNvPr>
          <p:cNvSpPr/>
          <p:nvPr/>
        </p:nvSpPr>
        <p:spPr>
          <a:xfrm>
            <a:off x="4489730" y="6313297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FFC000"/>
                </a:solidFill>
              </a:rPr>
              <a:t>What can we conclude from this fitted model?</a:t>
            </a:r>
          </a:p>
        </p:txBody>
      </p:sp>
    </p:spTree>
    <p:extLst>
      <p:ext uri="{BB962C8B-B14F-4D97-AF65-F5344CB8AC3E}">
        <p14:creationId xmlns:p14="http://schemas.microsoft.com/office/powerpoint/2010/main" val="6305959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5317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815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r>
              <a:rPr lang="en-US" sz="3600" dirty="0"/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5856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r>
              <a:rPr lang="en-US" sz="3600" dirty="0"/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/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/>
              <a:t>-George Box</a:t>
            </a:r>
          </a:p>
          <a:p>
            <a:pPr marL="0" indent="0" algn="ctr">
              <a:buNone/>
            </a:pPr>
            <a:br>
              <a:rPr lang="en-US" sz="3600" i="1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07449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r>
              <a:rPr lang="en-US" sz="3600" dirty="0"/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/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/>
              <a:t>-George Box</a:t>
            </a:r>
          </a:p>
          <a:p>
            <a:pPr marL="0" indent="0" algn="ctr">
              <a:buNone/>
            </a:pPr>
            <a:r>
              <a:rPr lang="en-US" sz="3600" dirty="0"/>
              <a:t>We use models to both </a:t>
            </a:r>
            <a:r>
              <a:rPr lang="en-US" sz="3600" dirty="0">
                <a:solidFill>
                  <a:srgbClr val="00FDFF"/>
                </a:solidFill>
              </a:rPr>
              <a:t>predict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00FDFF"/>
                </a:solidFill>
              </a:rPr>
              <a:t>explain</a:t>
            </a:r>
            <a:r>
              <a:rPr lang="en-US" sz="3600" dirty="0"/>
              <a:t>.</a:t>
            </a:r>
            <a:br>
              <a:rPr lang="en-US" sz="3600" i="1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1009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869-E3B7-B546-9F0E-0C9B0013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4944" cy="1325563"/>
          </a:xfrm>
        </p:spPr>
        <p:txBody>
          <a:bodyPr/>
          <a:lstStyle/>
          <a:p>
            <a:pPr algn="ctr"/>
            <a:r>
              <a:rPr lang="en-US" dirty="0"/>
              <a:t>It is ideal when statistical and mechanistic models meet: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0135C-829E-EB47-B9FE-EE55158FE595}"/>
              </a:ext>
            </a:extLst>
          </p:cNvPr>
          <p:cNvSpPr/>
          <p:nvPr/>
        </p:nvSpPr>
        <p:spPr>
          <a:xfrm>
            <a:off x="2276139" y="3416449"/>
            <a:ext cx="2245659" cy="138504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18E7F-48AD-CF46-B09F-DAA18ED0F9A6}"/>
              </a:ext>
            </a:extLst>
          </p:cNvPr>
          <p:cNvSpPr/>
          <p:nvPr/>
        </p:nvSpPr>
        <p:spPr>
          <a:xfrm>
            <a:off x="6879516" y="3416449"/>
            <a:ext cx="2245659" cy="13850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Pattern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7B717E97-1D95-C14C-B352-0F7C95BF8534}"/>
              </a:ext>
            </a:extLst>
          </p:cNvPr>
          <p:cNvSpPr/>
          <p:nvPr/>
        </p:nvSpPr>
        <p:spPr>
          <a:xfrm>
            <a:off x="3358627" y="2757543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241C8-E8EE-7646-82E9-B7847C58029D}"/>
              </a:ext>
            </a:extLst>
          </p:cNvPr>
          <p:cNvSpPr txBox="1"/>
          <p:nvPr/>
        </p:nvSpPr>
        <p:spPr>
          <a:xfrm>
            <a:off x="4683163" y="2401658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Mechanistic model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82A418-1590-D848-99D3-8BEA2E6D79DE}"/>
              </a:ext>
            </a:extLst>
          </p:cNvPr>
          <p:cNvSpPr/>
          <p:nvPr/>
        </p:nvSpPr>
        <p:spPr>
          <a:xfrm flipH="1" flipV="1">
            <a:off x="3269346" y="4801496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3A77B-E765-DA43-B6E3-34EE14D75491}"/>
              </a:ext>
            </a:extLst>
          </p:cNvPr>
          <p:cNvSpPr txBox="1"/>
          <p:nvPr/>
        </p:nvSpPr>
        <p:spPr>
          <a:xfrm>
            <a:off x="4683163" y="5460402"/>
            <a:ext cx="17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Statistical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34E8C6-0866-1F4C-A2B7-9CCE15E5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34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0611D-D97A-974D-8E34-31BD0272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" y="167006"/>
            <a:ext cx="7886700" cy="1325563"/>
          </a:xfrm>
        </p:spPr>
        <p:txBody>
          <a:bodyPr/>
          <a:lstStyle/>
          <a:p>
            <a:r>
              <a:rPr lang="en-US" dirty="0"/>
              <a:t>A Tool for E</a:t>
            </a:r>
            <a:r>
              <a:rPr lang="en-US" baseline="30000" dirty="0"/>
              <a:t>2</a:t>
            </a:r>
            <a:r>
              <a:rPr lang="en-US" dirty="0"/>
              <a:t>M</a:t>
            </a:r>
            <a:r>
              <a:rPr lang="en-US" baseline="30000" dirty="0"/>
              <a:t>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9621FE-E371-5E4E-BA8B-7F528F4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0"/>
            <a:ext cx="8835390" cy="532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Computer power keeps increasing</a:t>
            </a:r>
          </a:p>
          <a:p>
            <a:r>
              <a:rPr lang="en-US" dirty="0"/>
              <a:t>Language/software</a:t>
            </a:r>
          </a:p>
          <a:p>
            <a:pPr lvl="1"/>
            <a:r>
              <a:rPr lang="en-US" dirty="0"/>
              <a:t>Fortran, C, C++</a:t>
            </a:r>
          </a:p>
          <a:p>
            <a:pPr lvl="1"/>
            <a:r>
              <a:rPr lang="en-US" dirty="0"/>
              <a:t>Julia, Java, Python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, Maple, Mathematica, </a:t>
            </a:r>
          </a:p>
          <a:p>
            <a:pPr lvl="1"/>
            <a:r>
              <a:rPr lang="en-US" dirty="0"/>
              <a:t>SAS, SPSS, Stata</a:t>
            </a:r>
          </a:p>
          <a:p>
            <a:r>
              <a:rPr lang="en-US" dirty="0"/>
              <a:t>Specific programs</a:t>
            </a:r>
          </a:p>
          <a:p>
            <a:pPr lvl="1"/>
            <a:r>
              <a:rPr lang="en-US" dirty="0"/>
              <a:t>Vortex, RAMAS, </a:t>
            </a:r>
            <a:r>
              <a:rPr lang="en-US" dirty="0" err="1"/>
              <a:t>NetLogo</a:t>
            </a:r>
            <a:r>
              <a:rPr lang="en-US" dirty="0"/>
              <a:t> for IBM</a:t>
            </a:r>
          </a:p>
          <a:p>
            <a:pPr lvl="1"/>
            <a:r>
              <a:rPr lang="en-US" dirty="0" err="1"/>
              <a:t>NicheMapper</a:t>
            </a:r>
            <a:r>
              <a:rPr lang="en-US" dirty="0"/>
              <a:t> for physiology, </a:t>
            </a:r>
            <a:r>
              <a:rPr lang="en-US" dirty="0" err="1"/>
              <a:t>iLand</a:t>
            </a:r>
            <a:r>
              <a:rPr lang="en-US" dirty="0"/>
              <a:t> for forest dynamics</a:t>
            </a:r>
          </a:p>
          <a:p>
            <a:pPr lvl="1"/>
            <a:r>
              <a:rPr lang="en-US" dirty="0" err="1"/>
              <a:t>MaxEnt</a:t>
            </a:r>
            <a:r>
              <a:rPr lang="en-US" dirty="0"/>
              <a:t> for species distribution modeling</a:t>
            </a:r>
          </a:p>
          <a:p>
            <a:pPr lvl="1"/>
            <a:r>
              <a:rPr lang="en-US" dirty="0"/>
              <a:t>Zonation for reserve selection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 compromise: R---very powerful for</a:t>
            </a:r>
          </a:p>
          <a:p>
            <a:pPr lvl="1"/>
            <a:r>
              <a:rPr lang="en-US" dirty="0"/>
              <a:t>Visualization</a:t>
            </a:r>
          </a:p>
          <a:p>
            <a:pPr lvl="1"/>
            <a:r>
              <a:rPr lang="en-US" dirty="0"/>
              <a:t>Data formatting and sorting</a:t>
            </a:r>
          </a:p>
          <a:p>
            <a:pPr lvl="1"/>
            <a:r>
              <a:rPr lang="en-US" dirty="0"/>
              <a:t>Statistical analyses</a:t>
            </a:r>
          </a:p>
          <a:p>
            <a:pPr lvl="1"/>
            <a:r>
              <a:rPr lang="en-US" dirty="0"/>
              <a:t>Simulation (mechanistic model)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9F766-E4DF-324E-B946-20CAA7AD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80" y="4342151"/>
            <a:ext cx="2684663" cy="202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7836-A99F-1341-9C08-331F887F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144" y="1530158"/>
            <a:ext cx="1978856" cy="180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BD280-846E-0E49-8FB6-9B56732C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43" y="0"/>
            <a:ext cx="1978857" cy="1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76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>
                <a:solidFill>
                  <a:srgbClr val="FFFF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1574</TotalTime>
  <Words>3185</Words>
  <Application>Microsoft Macintosh PowerPoint</Application>
  <PresentationFormat>Widescreen</PresentationFormat>
  <Paragraphs>572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Mangal</vt:lpstr>
      <vt:lpstr>Office Theme</vt:lpstr>
      <vt:lpstr>Data and Models</vt:lpstr>
      <vt:lpstr>Thanks to our sponsors!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PowerPoint Presentation</vt:lpstr>
      <vt:lpstr>PowerPoint Presentation</vt:lpstr>
      <vt:lpstr>What is science?</vt:lpstr>
      <vt:lpstr>Observations and Laws and Principles</vt:lpstr>
      <vt:lpstr>Data and Models</vt:lpstr>
      <vt:lpstr>Data and Models</vt:lpstr>
      <vt:lpstr>Data vs. Models</vt:lpstr>
      <vt:lpstr>What is science?</vt:lpstr>
      <vt:lpstr>Data vs. Models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What is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PowerPoint Presentation</vt:lpstr>
      <vt:lpstr>Data and Models</vt:lpstr>
      <vt:lpstr>Data vs. Models</vt:lpstr>
      <vt:lpstr>What is science?</vt:lpstr>
      <vt:lpstr>Laws and Principles</vt:lpstr>
      <vt:lpstr>Theory, Models, Hypotheses</vt:lpstr>
      <vt:lpstr>Models: many types</vt:lpstr>
      <vt:lpstr>PowerPoint Presentation</vt:lpstr>
      <vt:lpstr>PowerPoint Presentation</vt:lpstr>
      <vt:lpstr>PowerPoint Presentation</vt:lpstr>
      <vt:lpstr>Statistical vs. Mathematical Model </vt:lpstr>
      <vt:lpstr>Statistical Models</vt:lpstr>
      <vt:lpstr>Statistical Models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Statistical Models: Beware!</vt:lpstr>
      <vt:lpstr>Statistical Models: Beware!</vt:lpstr>
      <vt:lpstr>Statistical Models: Beware!</vt:lpstr>
      <vt:lpstr>Statistical vs. Mathematical Model </vt:lpstr>
      <vt:lpstr>Mechanistic Models</vt:lpstr>
      <vt:lpstr>PowerPoint Presentation</vt:lpstr>
      <vt:lpstr>PowerPoint Presentation</vt:lpstr>
      <vt:lpstr>PowerPoint Presentation</vt:lpstr>
      <vt:lpstr>Mechanistic Models: Beware!</vt:lpstr>
      <vt:lpstr>Mechanistic Models: Beware!</vt:lpstr>
      <vt:lpstr>Mechanistic Models: Beware!</vt:lpstr>
      <vt:lpstr>Mechanistic Models: Beware!</vt:lpstr>
      <vt:lpstr>Mechanistic Models: Beware!</vt:lpstr>
      <vt:lpstr>It is ideal when statistical and mechanistic models meet:</vt:lpstr>
      <vt:lpstr>A Tool for E2M2</vt:lpstr>
      <vt:lpstr>Goals for this lecture</vt:lpstr>
      <vt:lpstr>Goals for this lecture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63</cp:revision>
  <dcterms:created xsi:type="dcterms:W3CDTF">2018-01-14T04:11:12Z</dcterms:created>
  <dcterms:modified xsi:type="dcterms:W3CDTF">2019-01-13T12:40:58Z</dcterms:modified>
</cp:coreProperties>
</file>